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7361E7-B8FB-47C3-AB05-266D8B240066}" v="2" dt="2023-10-19T09:33:33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2770" autoAdjust="0"/>
  </p:normalViewPr>
  <p:slideViewPr>
    <p:cSldViewPr snapToGrid="0">
      <p:cViewPr varScale="1">
        <p:scale>
          <a:sx n="105" d="100"/>
          <a:sy n="105" d="100"/>
        </p:scale>
        <p:origin x="72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8711F-91A8-43F2-887C-87DEC4083FA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D864-9BB6-4429-9EE9-35D5A62B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26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err="1"/>
              <a:t>Hi</a:t>
            </a:r>
            <a:r>
              <a:rPr lang="cs-CZ" sz="1200" dirty="0"/>
              <a:t>-C - Buňky jsou inkubované ve formaldehydu (vznik kovalentních změn mezi proteiny chromatinu v jádře. DNA je následně fragmentovaná restrikčními enzymy, ale části s kovalentní vazbou zůstávají spojené. Fragmenty jsou označené biotinem, následuje ligace (přednostně se spojí fragmenty spojené kovalentní vazbou. Vznikne knihovna </a:t>
            </a:r>
            <a:r>
              <a:rPr lang="cs-CZ" sz="1200" dirty="0" err="1"/>
              <a:t>ligovaných</a:t>
            </a:r>
            <a:r>
              <a:rPr lang="cs-CZ" sz="1200" dirty="0"/>
              <a:t> fragmentů -&gt; </a:t>
            </a:r>
            <a:r>
              <a:rPr lang="cs-CZ" sz="1200" dirty="0" err="1"/>
              <a:t>sekvenace</a:t>
            </a:r>
            <a:r>
              <a:rPr lang="cs-CZ" sz="1200" dirty="0"/>
              <a:t>, Frekvence kovalentních vazeb je nepřímo úměrná vzdálenosti v genomu. 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BD864-9BB6-4429-9EE9-35D5A62B2DF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58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4CB7C-5D47-46C6-B94A-8577D9B1E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94FC76-E467-902C-74C4-539033CF8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7E250-DF38-5A3B-E21C-E9ADA6EEC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B3974B-E243-49F4-8D5A-A64FDDFF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810382-007B-3B42-724B-7FE22ACE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D0ED1-4200-15D5-EA6E-2663A158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B9311E-98EE-BED5-C361-AA78F1EFC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4CEC80-F9D4-43E0-B4D8-202E1AE0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9C17B-5D2E-CE80-AB4D-B379004B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00541D-17E7-7F6C-AD20-AE1A0763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80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22326AD-B1C1-16D7-4D6F-8BFBD6C85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7466FF-4C19-9F30-5D08-9443BB8C3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E2F39-42B7-3EAB-CB61-610AFA60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C9CA9B-86A8-DDBF-1738-A71F37CD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5A442-26F9-2497-EBD6-0FFC335A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96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52D53-12D0-749D-89B4-178B5298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20A20-9B55-7C71-C4F5-1A6910335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43AF71-838F-37CF-C880-E7BE1B6F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12C86-36F4-3A7C-94F4-74B3C4FA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6D1923-330F-5986-C8A1-8A2812FE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7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4849C-4909-5FAF-4006-C7125C05A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193E33-E5F9-9D6F-1DC0-C5D0203F2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097B0-2615-4EA7-F65B-71CA5D70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F58D2-3E53-E33A-F81F-80311E47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C9CCC5-AAE1-7599-91E0-C0E41EC4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07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7053E-C3D3-6CBD-4E9A-F5B3C72A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10252-FF93-6108-7C7E-E69A18A81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7087C2-978F-556F-1060-9205691F7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B12509-AB98-0CB5-AA70-6DB56D57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348ECE-B26B-8A2E-36E7-6FD782EE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F82F20-5AA5-B69B-F801-9A050D7F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47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F766D-57D0-80EF-E4D1-B7051F1F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942964-5C73-AFAC-AB15-F568F262B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24E76E-26B0-E4B3-6523-982F99354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C1DC02-8119-08F6-971E-D610128C5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7B0068-E487-E731-A253-764C78733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C526BB-5D7D-909A-E066-3F5CC09F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0871F8-285A-3554-6E98-601EE48E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50CFAA-2FB7-3834-162B-F30143F7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68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7FB29-1E28-B2E7-1187-DD4EEA6B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7E8B85-2CA8-C981-B726-4DC0150F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9DC2AE-4A26-D62E-09D1-56ECFACF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4D275D-82BA-A64F-FB08-7E334C00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46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D90BF5-C4D9-07D2-BC0F-A2C1CE08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8F0137-3110-1634-17AF-27CE5032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BA9824-A47F-17D5-5886-54D77DD9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4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6AFA-59B4-B848-5FC7-5F5CCDC4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5DE76B-1979-837D-89F0-FA7110337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D5FC70-21A3-EAFE-4058-610E85F7E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D77A38-19B3-9706-BD24-466D88C7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959CDD-3352-0916-185A-789AB94B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876132-77EA-D20D-C087-E6B65AD2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0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68426-00B8-C50A-50B9-6C88F9C48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182B5E6-01E7-134D-6178-16E07E5AB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F1B850-AF33-FBA6-3133-3EA1AE0F8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BEFB5F-AD29-8176-3A0F-9D43AC4B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258AEE-EF74-4819-17EA-623A2A09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52C792-34F5-20F9-AA1A-6C0A2062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82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2961C4-B4EE-3CEC-7EF4-E508C7D44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858D36-B885-47AC-FEA7-33DB2D95F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D803AD-C188-FE68-CF9D-7DC49CCCE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A41A-7616-47E8-A67D-9CEBA464633B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095847-F691-9266-32C8-94E2AC356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6C742C-392C-EFFD-CEE6-F7A3C789D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3E07-A21E-48B8-BFAB-1B87818907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onano.com/how-ogm-work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onano.com/why-structural-variation-mat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F2C50-2C11-5AC9-9DCC-0018C0E18A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Analýza genomu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62A759-B465-5C64-FA52-949E66E1F4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www.kardiogenetika.cz</a:t>
            </a:r>
          </a:p>
        </p:txBody>
      </p:sp>
    </p:spTree>
    <p:extLst>
      <p:ext uri="{BB962C8B-B14F-4D97-AF65-F5344CB8AC3E}">
        <p14:creationId xmlns:p14="http://schemas.microsoft.com/office/powerpoint/2010/main" val="187566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AA97E-BB8A-2B3C-2EFE-2E6C79B28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strukturních variant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5D655211-2C40-6160-DF54-7F7675E5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23036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Karyotyp </a:t>
            </a:r>
            <a:r>
              <a:rPr lang="cs-CZ" sz="1800" dirty="0"/>
              <a:t>–</a:t>
            </a:r>
            <a:r>
              <a:rPr lang="cs-CZ" dirty="0"/>
              <a:t> </a:t>
            </a:r>
            <a:r>
              <a:rPr lang="cs-CZ" sz="2000" dirty="0"/>
              <a:t>G-proužkování; ~ 5Mb</a:t>
            </a:r>
          </a:p>
          <a:p>
            <a:r>
              <a:rPr lang="cs-CZ" dirty="0"/>
              <a:t>FISH </a:t>
            </a:r>
            <a:r>
              <a:rPr lang="cs-CZ" sz="2000" dirty="0"/>
              <a:t>– specifická sonda; 100kb – 1Mb</a:t>
            </a:r>
          </a:p>
          <a:p>
            <a:r>
              <a:rPr lang="cs-CZ" dirty="0"/>
              <a:t>CGH </a:t>
            </a:r>
            <a:r>
              <a:rPr lang="cs-CZ" dirty="0" err="1"/>
              <a:t>Array</a:t>
            </a:r>
            <a:r>
              <a:rPr lang="cs-CZ" dirty="0"/>
              <a:t> </a:t>
            </a:r>
            <a:r>
              <a:rPr lang="cs-CZ" sz="2000" dirty="0"/>
              <a:t>(komparativní genová hybridizace) – kontrolní a pacientský vzorek</a:t>
            </a:r>
          </a:p>
          <a:p>
            <a:pPr lvl="1"/>
            <a:r>
              <a:rPr lang="cs-CZ" sz="1600" dirty="0"/>
              <a:t>Detekce aneuploidií a strukturních nebalancovaných změn (neumí inverze a translokace)</a:t>
            </a:r>
          </a:p>
          <a:p>
            <a:r>
              <a:rPr lang="cs-CZ" dirty="0"/>
              <a:t>MLPA</a:t>
            </a:r>
            <a:r>
              <a:rPr lang="cs-CZ" sz="2000" dirty="0"/>
              <a:t> – neumí balancované změny, sondy na specifický úsek</a:t>
            </a:r>
            <a:endParaRPr lang="cs-CZ" dirty="0"/>
          </a:p>
          <a:p>
            <a:r>
              <a:rPr lang="cs-CZ" dirty="0"/>
              <a:t>NGS</a:t>
            </a:r>
            <a:r>
              <a:rPr lang="cs-CZ" sz="2000" dirty="0"/>
              <a:t> – genomové sekvenování</a:t>
            </a:r>
          </a:p>
          <a:p>
            <a:r>
              <a:rPr lang="cs-CZ" dirty="0" err="1"/>
              <a:t>Hi</a:t>
            </a:r>
            <a:r>
              <a:rPr lang="cs-CZ" dirty="0"/>
              <a:t>-C</a:t>
            </a:r>
            <a:r>
              <a:rPr lang="cs-CZ" sz="2000" dirty="0"/>
              <a:t> – analýza genomu a organizace chromatinu, detekce balancovaných i nebalancovaných strukturních variant </a:t>
            </a:r>
          </a:p>
          <a:p>
            <a:r>
              <a:rPr lang="cs-CZ" dirty="0"/>
              <a:t>Sekvenování třetí generace</a:t>
            </a:r>
            <a:r>
              <a:rPr lang="cs-CZ" sz="2000" dirty="0"/>
              <a:t> - Pac-Bio a </a:t>
            </a:r>
            <a:r>
              <a:rPr lang="cs-CZ" sz="2000" dirty="0" err="1"/>
              <a:t>Nanopore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1800" dirty="0"/>
              <a:t>https://www.cd-genomics.com/pacbio-smrt-system-single-molecule-real-time-sequencing.html</a:t>
            </a:r>
          </a:p>
          <a:p>
            <a:r>
              <a:rPr lang="cs-CZ" dirty="0"/>
              <a:t>Optické mapování genomu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>
                <a:hlinkClick r:id="rId3"/>
              </a:rPr>
              <a:t>https://bionano.com/how-ogm-works/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4"/>
              </a:rPr>
              <a:t>	https://bionano.com/why-structural-variation-matters/</a:t>
            </a:r>
            <a:r>
              <a:rPr lang="cs-CZ" sz="2000" dirty="0"/>
              <a:t> - ukázka detekce strukturních variant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57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188</Words>
  <Application>Microsoft Office PowerPoint</Application>
  <PresentationFormat>Širokoúhlá obrazovka</PresentationFormat>
  <Paragraphs>18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Analýza genomu</vt:lpstr>
      <vt:lpstr>Analýza strukturních variant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genomu</dc:title>
  <dc:creator>Lenka Piherová</dc:creator>
  <cp:lastModifiedBy>Lenka Piherová</cp:lastModifiedBy>
  <cp:revision>2</cp:revision>
  <dcterms:created xsi:type="dcterms:W3CDTF">2023-10-19T08:15:51Z</dcterms:created>
  <dcterms:modified xsi:type="dcterms:W3CDTF">2023-10-19T09:38:09Z</dcterms:modified>
</cp:coreProperties>
</file>